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75120" y="-1554480"/>
            <a:ext cx="4206240" cy="4206240"/>
          </a:xfrm>
          <a:prstGeom prst="ellipse">
            <a:avLst/>
          </a:prstGeom>
          <a:solidFill>
            <a:srgbClr val="1C3D5F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680960" y="2834640"/>
            <a:ext cx="2743200" cy="2743200"/>
          </a:xfrm>
          <a:prstGeom prst="ellipse">
            <a:avLst/>
          </a:prstGeom>
          <a:solidFill>
            <a:srgbClr val="2E6CA6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457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5B8FC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研究計画書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123444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B8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DOCTORAL RESEARCH PROPOSAL  ·  MEXT SCHOLARSHIP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02920" y="1572768"/>
            <a:ext cx="7955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AI-driven Digital Transformation</a:t>
            </a:r>
            <a:endParaRPr lang="en-US" sz="3300" dirty="0"/>
          </a:p>
          <a:p>
            <a:pPr indent="0" marL="0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Framework for Traditional SMEs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502920" y="30632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C6D9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Action Research Study in Thailand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02920" y="3794760"/>
            <a:ext cx="2011680" cy="0"/>
          </a:xfrm>
          <a:prstGeom prst="line">
            <a:avLst/>
          </a:prstGeom>
          <a:noFill/>
          <a:ln w="19050">
            <a:solidFill>
              <a:srgbClr val="2E6CA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4041648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</a:t>
            </a:r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Pimpakan Srinoi</a:t>
            </a:r>
            <a:pPr indent="0" marL="0">
              <a:buNone/>
            </a:pPr>
            <a:r>
              <a:rPr lang="en-US" sz="130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Applied AI Transformation Researcher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" y="440740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8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Systems · Digital Transformation · Technology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Background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932688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research, and why now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2529840" cy="306324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16459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31520" y="2176272"/>
            <a:ext cx="2072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SMEs are the backbone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31520" y="3090672"/>
            <a:ext cx="207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and medium-sized enterprises make up the vast majority of firms and jobs in both Thailand and Japan, yet many still operate offline and manually.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07080" y="1417320"/>
            <a:ext cx="2529840" cy="306324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535680" y="16459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535680" y="2176272"/>
            <a:ext cx="2072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demographic squeeze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535680" y="3090672"/>
            <a:ext cx="207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Aging populations and labor shortages are raising costs and limiting capacity — already acute in Japan, and now emerging in Thailand.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11240" y="1417320"/>
            <a:ext cx="2529840" cy="306324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39840" y="16459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339840" y="2176272"/>
            <a:ext cx="2072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transformation gap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339840" y="3090672"/>
            <a:ext cx="207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Traditional, low-maturity SMEs lack a structured, low-risk path to adopt AI — most DX research targets large firms, not them.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" y="4626864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3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Thailand serves as a fast, lower-cost living laboratory; Japan provides the theoretical lens and the high-stakes application context.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Statement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932688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interlocking constraints converge on one root condition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67512" y="176479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7512" y="176479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14984" y="146304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Manual, owner-dependent operations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54680" y="146304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319272" y="176479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19272" y="176479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666744" y="146304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Stalled or all-or-nothing DX attempts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246888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67512" y="277063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7512" y="277063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14984" y="246888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seen as only for large firms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154680" y="246888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319272" y="277063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19272" y="277063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66744" y="246888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internal IT or automation skills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02920" y="347472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67512" y="377647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7512" y="37764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14984" y="347472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resistance to change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154680" y="3474720"/>
            <a:ext cx="24231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319272" y="3776472"/>
            <a:ext cx="237744" cy="237744"/>
          </a:xfrm>
          <a:prstGeom prst="ellipse">
            <a:avLst/>
          </a:prstGeom>
          <a:solidFill>
            <a:srgbClr val="EEF4FB"/>
          </a:solidFill>
          <a:ln w="12700">
            <a:solidFill>
              <a:srgbClr val="2E6CA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19272" y="37764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666744" y="3474720"/>
            <a:ext cx="17647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wages &amp; labor shortage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852160" y="1463040"/>
            <a:ext cx="2788920" cy="3017520"/>
          </a:xfrm>
          <a:prstGeom prst="roundRect">
            <a:avLst>
              <a:gd name="adj" fmla="val 2623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126480" y="1691640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2E6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ROOT VARIABLE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126480" y="1993392"/>
            <a:ext cx="2240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Low Digital</a:t>
            </a:r>
            <a:endParaRPr lang="en-US" sz="23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</a:t>
            </a:r>
            <a:endParaRPr lang="en-US" sz="2300" dirty="0"/>
          </a:p>
        </p:txBody>
      </p:sp>
      <p:sp>
        <p:nvSpPr>
          <p:cNvPr id="33" name="Text 31"/>
          <p:cNvSpPr/>
          <p:nvPr/>
        </p:nvSpPr>
        <p:spPr>
          <a:xfrm>
            <a:off x="6126480" y="306324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constraints compound into a single systemic condition. Because maturity is the root variable, it becomes the construct this study measures, models, and moves.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Objectives &amp; Research Questions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4709160" cy="3063240"/>
          </a:xfrm>
          <a:prstGeom prst="roundRect">
            <a:avLst>
              <a:gd name="adj" fmla="val 2388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7240" y="1645920"/>
            <a:ext cx="4160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2E6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OBJECTIVE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77240" y="1993392"/>
            <a:ext cx="4160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design, implement, and empirically validate a practical AI-driven digital transformation framework that raises the digital maturity and measurable performance of traditional, labor-intensive SMEs through human–AI collaboration.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77240" y="361188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i="1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Sub-objectives: identify barriers · design the phased framework · implement across cases · measure KPIs · build the maturity model · derive lessons for Japan.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0" y="1417320"/>
            <a:ext cx="315468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687568" y="1417320"/>
            <a:ext cx="868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RQ1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37960" y="1417320"/>
            <a:ext cx="1920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a phased framework enable low-maturity SMEs to adopt AI-driven transformation sustainably?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0" y="2231136"/>
            <a:ext cx="315468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687568" y="2231136"/>
            <a:ext cx="868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RQ2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37960" y="2231136"/>
            <a:ext cx="1920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measurable effects do human–AI workflows have on operational and commercial performance?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0" y="3044952"/>
            <a:ext cx="315468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687568" y="3044952"/>
            <a:ext cx="868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RQ3–5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537960" y="3044952"/>
            <a:ext cx="1920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barriers predict success; which KPIs capture value; how does maturity relate to durability?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0" y="3858768"/>
            <a:ext cx="315468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687568" y="3858768"/>
            <a:ext cx="868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RQ6–7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537960" y="3858768"/>
            <a:ext cx="1920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1F2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transferable are the findings to Japan, and how does culture shape AI as augmentation?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932688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Research × Multiple Case Study · Mixed Methods (QUAL + QUAN)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600200"/>
            <a:ext cx="1393546" cy="2286000"/>
          </a:xfrm>
          <a:prstGeom prst="roundRect">
            <a:avLst>
              <a:gd name="adj" fmla="val 5249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07085" y="1399032"/>
            <a:ext cx="585216" cy="585216"/>
          </a:xfrm>
          <a:prstGeom prst="ellipse">
            <a:avLst/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07085" y="13990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94360" y="2103120"/>
            <a:ext cx="12106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12648" y="2514600"/>
            <a:ext cx="117409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maturity,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workflows,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KPIs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933042" y="2743200"/>
            <a:ext cx="219456" cy="0"/>
          </a:xfrm>
          <a:prstGeom prst="line">
            <a:avLst/>
          </a:prstGeom>
          <a:noFill/>
          <a:ln w="19050">
            <a:solidFill>
              <a:srgbClr val="5B8FC4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189074" y="1600200"/>
            <a:ext cx="1393546" cy="2286000"/>
          </a:xfrm>
          <a:prstGeom prst="roundRect">
            <a:avLst>
              <a:gd name="adj" fmla="val 5249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93238" y="1399032"/>
            <a:ext cx="585216" cy="585216"/>
          </a:xfrm>
          <a:prstGeom prst="ellipse">
            <a:avLst/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593238" y="13990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280514" y="2103120"/>
            <a:ext cx="12106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298802" y="2514600"/>
            <a:ext cx="117409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Co-design the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the owner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619195" y="2743200"/>
            <a:ext cx="219456" cy="0"/>
          </a:xfrm>
          <a:prstGeom prst="line">
            <a:avLst/>
          </a:prstGeom>
          <a:noFill/>
          <a:ln w="19050">
            <a:solidFill>
              <a:srgbClr val="5B8FC4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3875227" y="1600200"/>
            <a:ext cx="1393546" cy="2286000"/>
          </a:xfrm>
          <a:prstGeom prst="roundRect">
            <a:avLst>
              <a:gd name="adj" fmla="val 5249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279392" y="1399032"/>
            <a:ext cx="585216" cy="585216"/>
          </a:xfrm>
          <a:prstGeom prst="ellipse">
            <a:avLst/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279392" y="13990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3966667" y="2103120"/>
            <a:ext cx="12106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984955" y="2514600"/>
            <a:ext cx="117409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human–AI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305349" y="2743200"/>
            <a:ext cx="219456" cy="0"/>
          </a:xfrm>
          <a:prstGeom prst="line">
            <a:avLst/>
          </a:prstGeom>
          <a:noFill/>
          <a:ln w="19050">
            <a:solidFill>
              <a:srgbClr val="5B8FC4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5561381" y="1600200"/>
            <a:ext cx="1393546" cy="2286000"/>
          </a:xfrm>
          <a:prstGeom prst="roundRect">
            <a:avLst>
              <a:gd name="adj" fmla="val 5249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965546" y="1399032"/>
            <a:ext cx="585216" cy="585216"/>
          </a:xfrm>
          <a:prstGeom prst="ellipse">
            <a:avLst/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965546" y="13990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652821" y="2103120"/>
            <a:ext cx="12106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671109" y="2514600"/>
            <a:ext cx="117409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KPIs,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interviews,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data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991502" y="2743200"/>
            <a:ext cx="219456" cy="0"/>
          </a:xfrm>
          <a:prstGeom prst="line">
            <a:avLst/>
          </a:prstGeom>
          <a:noFill/>
          <a:ln w="19050">
            <a:solidFill>
              <a:srgbClr val="5B8FC4"/>
            </a:solidFill>
            <a:prstDash val="solid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7247534" y="1600200"/>
            <a:ext cx="1393546" cy="2286000"/>
          </a:xfrm>
          <a:prstGeom prst="roundRect">
            <a:avLst>
              <a:gd name="adj" fmla="val 5249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651699" y="1399032"/>
            <a:ext cx="585216" cy="585216"/>
          </a:xfrm>
          <a:prstGeom prst="ellipse">
            <a:avLst/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7651699" y="13990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7338974" y="2103120"/>
            <a:ext cx="12106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357262" y="2514600"/>
            <a:ext cx="117409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Compare, refine,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 into the</a:t>
            </a:r>
            <a:endParaRPr lang="en-US" sz="10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case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502920" y="41605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3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Iterative cycles inside each firm build the framework; cross-case analysis generalizes the findings.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10896"/>
            <a:ext cx="747064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SMEs AI Transformation Framework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88720" y="1280160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sequential phases — each de-risks the next; humans stay in the loop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755648"/>
            <a:ext cx="1466698" cy="1828800"/>
          </a:xfrm>
          <a:prstGeom prst="roundRect">
            <a:avLst>
              <a:gd name="adj" fmla="val 4988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9224" y="1901952"/>
            <a:ext cx="365760" cy="365760"/>
          </a:xfrm>
          <a:prstGeom prst="roundRect">
            <a:avLst>
              <a:gd name="adj" fmla="val 17500"/>
            </a:avLst>
          </a:prstGeom>
          <a:solidFill>
            <a:srgbClr val="2E6CA6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9224" y="2340864"/>
            <a:ext cx="1192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Assessment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11923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 maturity</a:t>
            </a:r>
            <a:endParaRPr lang="en-US" sz="1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set KPI baseline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170786" y="1755648"/>
            <a:ext cx="1466698" cy="1828800"/>
          </a:xfrm>
          <a:prstGeom prst="roundRect">
            <a:avLst>
              <a:gd name="adj" fmla="val 4988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317090" y="1901952"/>
            <a:ext cx="365760" cy="365760"/>
          </a:xfrm>
          <a:prstGeom prst="roundRect">
            <a:avLst>
              <a:gd name="adj" fmla="val 17500"/>
            </a:avLst>
          </a:prstGeom>
          <a:solidFill>
            <a:srgbClr val="2E6CA6"/>
          </a:solidFill>
          <a:ln/>
        </p:spPr>
      </p:sp>
      <p:sp>
        <p:nvSpPr>
          <p:cNvPr id="13" name="Text 11"/>
          <p:cNvSpPr/>
          <p:nvPr/>
        </p:nvSpPr>
        <p:spPr>
          <a:xfrm>
            <a:off x="2317090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317090" y="2340864"/>
            <a:ext cx="1192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</a:t>
            </a:r>
            <a:endParaRPr lang="en-US" sz="125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317090" y="2889504"/>
            <a:ext cx="11923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Digitize records</a:t>
            </a:r>
            <a:endParaRPr lang="en-US" sz="1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channels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838651" y="1755648"/>
            <a:ext cx="1466698" cy="1828800"/>
          </a:xfrm>
          <a:prstGeom prst="roundRect">
            <a:avLst>
              <a:gd name="adj" fmla="val 4988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984955" y="1901952"/>
            <a:ext cx="365760" cy="365760"/>
          </a:xfrm>
          <a:prstGeom prst="roundRect">
            <a:avLst>
              <a:gd name="adj" fmla="val 17500"/>
            </a:avLst>
          </a:prstGeom>
          <a:solidFill>
            <a:srgbClr val="2E6CA6"/>
          </a:solidFill>
          <a:ln/>
        </p:spPr>
      </p:sp>
      <p:sp>
        <p:nvSpPr>
          <p:cNvPr id="18" name="Text 16"/>
          <p:cNvSpPr/>
          <p:nvPr/>
        </p:nvSpPr>
        <p:spPr>
          <a:xfrm>
            <a:off x="3984955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984955" y="2340864"/>
            <a:ext cx="1192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Workflow</a:t>
            </a:r>
            <a:endParaRPr lang="en-US" sz="125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Automation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3984955" y="2889504"/>
            <a:ext cx="11923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routine</a:t>
            </a:r>
            <a:endParaRPr lang="en-US" sz="1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tasks, human checks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506517" y="1755648"/>
            <a:ext cx="1466698" cy="1828800"/>
          </a:xfrm>
          <a:prstGeom prst="roundRect">
            <a:avLst>
              <a:gd name="adj" fmla="val 4988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652821" y="1901952"/>
            <a:ext cx="365760" cy="365760"/>
          </a:xfrm>
          <a:prstGeom prst="roundRect">
            <a:avLst>
              <a:gd name="adj" fmla="val 17500"/>
            </a:avLst>
          </a:prstGeom>
          <a:solidFill>
            <a:srgbClr val="2E6CA6"/>
          </a:solidFill>
          <a:ln/>
        </p:spPr>
      </p:sp>
      <p:sp>
        <p:nvSpPr>
          <p:cNvPr id="23" name="Text 21"/>
          <p:cNvSpPr/>
          <p:nvPr/>
        </p:nvSpPr>
        <p:spPr>
          <a:xfrm>
            <a:off x="5652821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52821" y="2340864"/>
            <a:ext cx="1192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</a:t>
            </a:r>
            <a:endParaRPr lang="en-US" sz="125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Integration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652821" y="2889504"/>
            <a:ext cx="11923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Human–AI comms,</a:t>
            </a:r>
            <a:endParaRPr lang="en-US" sz="1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content, decisions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7174382" y="1755648"/>
            <a:ext cx="1466698" cy="1828800"/>
          </a:xfrm>
          <a:prstGeom prst="roundRect">
            <a:avLst>
              <a:gd name="adj" fmla="val 4988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7320686" y="1901952"/>
            <a:ext cx="365760" cy="365760"/>
          </a:xfrm>
          <a:prstGeom prst="roundRect">
            <a:avLst>
              <a:gd name="adj" fmla="val 17500"/>
            </a:avLst>
          </a:prstGeom>
          <a:solidFill>
            <a:srgbClr val="2E6CA6"/>
          </a:solidFill>
          <a:ln/>
        </p:spPr>
      </p:sp>
      <p:sp>
        <p:nvSpPr>
          <p:cNvPr id="28" name="Text 26"/>
          <p:cNvSpPr/>
          <p:nvPr/>
        </p:nvSpPr>
        <p:spPr>
          <a:xfrm>
            <a:off x="7320686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320686" y="2340864"/>
            <a:ext cx="1192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Optimization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320686" y="2889504"/>
            <a:ext cx="119237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Measure, refine,</a:t>
            </a:r>
            <a:endParaRPr lang="en-US" sz="1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 improvement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02920" y="3950208"/>
            <a:ext cx="8138160" cy="0"/>
          </a:xfrm>
          <a:prstGeom prst="line">
            <a:avLst/>
          </a:prstGeom>
          <a:noFill/>
          <a:ln w="31750">
            <a:solidFill>
              <a:srgbClr val="5B8FC4"/>
            </a:solidFill>
            <a:prstDash val="solid"/>
            <a:tailEnd type="triangle"/>
          </a:ln>
        </p:spPr>
      </p:sp>
      <p:sp>
        <p:nvSpPr>
          <p:cNvPr id="32" name="Text 30"/>
          <p:cNvSpPr/>
          <p:nvPr/>
        </p:nvSpPr>
        <p:spPr>
          <a:xfrm>
            <a:off x="502920" y="4023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A93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maturity (Manual SME)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355080" y="4023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AI-driven SME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Expected Outcomes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932688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KPI change, and movement up the maturity ladder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554480"/>
            <a:ext cx="23545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85800" y="1755648"/>
            <a:ext cx="19888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−95%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85800" y="2395728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First-response time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086100" y="1554480"/>
            <a:ext cx="23545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268980" y="1755648"/>
            <a:ext cx="19888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+8 pts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268980" y="2395728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conversion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3063240"/>
            <a:ext cx="23545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85800" y="3264408"/>
            <a:ext cx="19888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4×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85800" y="3904488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output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086100" y="3063240"/>
            <a:ext cx="23545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268980" y="3264408"/>
            <a:ext cx="19888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C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+15 pts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3268980" y="3904488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satisfaction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" y="449884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3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 design targets — to be established empirically per case.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715000" y="14630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3D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SME AI Maturity Model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715000" y="3950208"/>
            <a:ext cx="479877" cy="420624"/>
          </a:xfrm>
          <a:prstGeom prst="rect">
            <a:avLst/>
          </a:prstGeom>
          <a:solidFill>
            <a:srgbClr val="9AA7B5"/>
          </a:solidFill>
          <a:ln/>
        </p:spPr>
      </p:sp>
      <p:sp>
        <p:nvSpPr>
          <p:cNvPr id="21" name="Text 19"/>
          <p:cNvSpPr/>
          <p:nvPr/>
        </p:nvSpPr>
        <p:spPr>
          <a:xfrm>
            <a:off x="5715000" y="3950208"/>
            <a:ext cx="4798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00216" y="3529584"/>
            <a:ext cx="479877" cy="841248"/>
          </a:xfrm>
          <a:prstGeom prst="rect">
            <a:avLst/>
          </a:prstGeom>
          <a:solidFill>
            <a:srgbClr val="6E93B8"/>
          </a:solidFill>
          <a:ln/>
        </p:spPr>
      </p:sp>
      <p:sp>
        <p:nvSpPr>
          <p:cNvPr id="23" name="Text 21"/>
          <p:cNvSpPr/>
          <p:nvPr/>
        </p:nvSpPr>
        <p:spPr>
          <a:xfrm>
            <a:off x="6300216" y="3529584"/>
            <a:ext cx="4798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885432" y="3108960"/>
            <a:ext cx="479877" cy="1261872"/>
          </a:xfrm>
          <a:prstGeom prst="rect">
            <a:avLst/>
          </a:prstGeom>
          <a:solidFill>
            <a:srgbClr val="3C7E8C"/>
          </a:solidFill>
          <a:ln/>
        </p:spPr>
      </p:sp>
      <p:sp>
        <p:nvSpPr>
          <p:cNvPr id="25" name="Text 23"/>
          <p:cNvSpPr/>
          <p:nvPr/>
        </p:nvSpPr>
        <p:spPr>
          <a:xfrm>
            <a:off x="6885432" y="3108960"/>
            <a:ext cx="4798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470648" y="2688336"/>
            <a:ext cx="479877" cy="1682496"/>
          </a:xfrm>
          <a:prstGeom prst="rect">
            <a:avLst/>
          </a:prstGeom>
          <a:solidFill>
            <a:srgbClr val="2E6CA6"/>
          </a:solidFill>
          <a:ln/>
        </p:spPr>
      </p:sp>
      <p:sp>
        <p:nvSpPr>
          <p:cNvPr id="27" name="Text 25"/>
          <p:cNvSpPr/>
          <p:nvPr/>
        </p:nvSpPr>
        <p:spPr>
          <a:xfrm>
            <a:off x="7470648" y="2688336"/>
            <a:ext cx="4798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055864" y="2267712"/>
            <a:ext cx="479877" cy="2103120"/>
          </a:xfrm>
          <a:prstGeom prst="rect">
            <a:avLst/>
          </a:prstGeom>
          <a:solidFill>
            <a:srgbClr val="13293F"/>
          </a:solidFill>
          <a:ln/>
        </p:spPr>
      </p:sp>
      <p:sp>
        <p:nvSpPr>
          <p:cNvPr id="29" name="Text 27"/>
          <p:cNvSpPr/>
          <p:nvPr/>
        </p:nvSpPr>
        <p:spPr>
          <a:xfrm>
            <a:off x="8055864" y="2267712"/>
            <a:ext cx="4798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715000" y="4498848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→ Digital Comms → CRM → Workflow Automation → AI-driven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02920" cy="502920"/>
          </a:xfrm>
          <a:prstGeom prst="roundRect">
            <a:avLst>
              <a:gd name="adj" fmla="val 1636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0292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170432" y="365760"/>
            <a:ext cx="74706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329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Relevance to Japan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932688"/>
            <a:ext cx="7470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structural connection, not a rhetorical one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393192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" y="1664208"/>
            <a:ext cx="34198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2E6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PRESSURES · THAILAND ↔ JAPAN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758952" y="2048256"/>
            <a:ext cx="146304" cy="146304"/>
          </a:xfrm>
          <a:prstGeom prst="ellipse">
            <a:avLst/>
          </a:prstGeom>
          <a:solidFill>
            <a:srgbClr val="2E6CA6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195681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Aging society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005840" y="22402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shrinking, older workforce raising costs and limiting capacity.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58952" y="2871216"/>
            <a:ext cx="146304" cy="146304"/>
          </a:xfrm>
          <a:prstGeom prst="ellipse">
            <a:avLst/>
          </a:prstGeom>
          <a:solidFill>
            <a:srgbClr val="2E6CA6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277977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 shortage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05840" y="30632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recruiting and retaining staff for routine work.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58952" y="3694176"/>
            <a:ext cx="146304" cy="146304"/>
          </a:xfrm>
          <a:prstGeom prst="ellipse">
            <a:avLst/>
          </a:prstGeom>
          <a:solidFill>
            <a:srgbClr val="2E6CA6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3602736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C3D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 DX gap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005840" y="388620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small firms remain under-digitized despite available tools.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09160" y="1463040"/>
            <a:ext cx="3931920" cy="3017520"/>
          </a:xfrm>
          <a:prstGeom prst="roundRect">
            <a:avLst>
              <a:gd name="adj" fmla="val 2424"/>
            </a:avLst>
          </a:prstGeom>
          <a:solidFill>
            <a:srgbClr val="1C3D5F"/>
          </a:solidFill>
          <a:ln/>
          <a:effectLst>
            <a:outerShdw sx="100000" sy="100000" kx="0" ky="0" algn="bl" rotWithShape="0" blurRad="88900" dist="25400" dir="8100000">
              <a:srgbClr val="13293F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965192" y="1664208"/>
            <a:ext cx="34198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spc="200" kern="0" dirty="0">
                <a:solidFill>
                  <a:srgbClr val="2E6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JAPAN, ACADEMICALLY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965192" y="2011680"/>
            <a:ext cx="34198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 leads scholarship on productivity, manufacturing excellence, and technology management, and treats SME revitalization as a frontier research agenda.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965192" y="3246120"/>
            <a:ext cx="34198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i="1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dissertation explicitly tests whether the Thai findings transfer to the Japanese SME environment — turning one country’s evidence into insight meaningful in another.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329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2743200"/>
            <a:ext cx="3840480" cy="3840480"/>
          </a:xfrm>
          <a:prstGeom prst="ellipse">
            <a:avLst/>
          </a:prstGeom>
          <a:solidFill>
            <a:srgbClr val="1C3D5F">
              <a:alpha val="4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5029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B8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IMPACT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contribution that is academic, practical, and regional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2529840" cy="2057400"/>
          </a:xfrm>
          <a:prstGeom prst="roundRect">
            <a:avLst>
              <a:gd name="adj" fmla="val 3556"/>
            </a:avLst>
          </a:prstGeom>
          <a:solidFill>
            <a:srgbClr val="1C3D5F"/>
          </a:solidFill>
          <a:ln w="12700">
            <a:solidFill>
              <a:srgbClr val="5B8F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2376" y="1984248"/>
            <a:ext cx="2090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Academic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22376" y="2441448"/>
            <a:ext cx="20909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Seeds a comparative research stream on SME digital maturity across aging economies, with reusable framework and maturity instruments.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07080" y="1783080"/>
            <a:ext cx="2529840" cy="2057400"/>
          </a:xfrm>
          <a:prstGeom prst="roundRect">
            <a:avLst>
              <a:gd name="adj" fmla="val 3556"/>
            </a:avLst>
          </a:prstGeom>
          <a:solidFill>
            <a:srgbClr val="1C3D5F"/>
          </a:solidFill>
          <a:ln w="12700">
            <a:solidFill>
              <a:srgbClr val="5B8F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6536" y="1984248"/>
            <a:ext cx="2090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526536" y="2441448"/>
            <a:ext cx="20909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Becomes a professional playbook for advising SMEs — bridging academia and applied transformation work.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111240" y="1783080"/>
            <a:ext cx="2529840" cy="2057400"/>
          </a:xfrm>
          <a:prstGeom prst="roundRect">
            <a:avLst>
              <a:gd name="adj" fmla="val 3556"/>
            </a:avLst>
          </a:prstGeom>
          <a:solidFill>
            <a:srgbClr val="1C3D5F"/>
          </a:solidFill>
          <a:ln w="12700">
            <a:solidFill>
              <a:srgbClr val="5B8F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30696" y="1984248"/>
            <a:ext cx="2090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Regional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30696" y="2441448"/>
            <a:ext cx="20909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6D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to ASEAN economies with similar SME structures, lowering the barrier to AI for the firms least able to access it.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" y="4114800"/>
            <a:ext cx="2011680" cy="0"/>
          </a:xfrm>
          <a:prstGeom prst="line">
            <a:avLst/>
          </a:prstGeom>
          <a:noFill/>
          <a:ln w="19050">
            <a:solidFill>
              <a:srgbClr val="2E6CA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4343400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Pimpakan Srinoi</a:t>
            </a:r>
            <a:pPr indent="0" marL="0">
              <a:buNone/>
            </a:pPr>
            <a:r>
              <a:rPr lang="en-US" sz="1200" dirty="0">
                <a:solidFill>
                  <a:srgbClr val="5B8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Doctoral Research Proposal   ·   Japanese Government (MEXT) Scholarship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AI-driven Digital Transformation Framework for Traditional SMEs</dc:title>
  <dc:subject>PptxGenJS Presentation</dc:subject>
  <dc:creator>Miss Pimpakan Srinoi</dc:creator>
  <cp:lastModifiedBy>Miss Pimpakan Srinoi</cp:lastModifiedBy>
  <cp:revision>1</cp:revision>
  <dcterms:created xsi:type="dcterms:W3CDTF">2026-05-25T04:27:15Z</dcterms:created>
  <dcterms:modified xsi:type="dcterms:W3CDTF">2026-05-25T04:27:15Z</dcterms:modified>
</cp:coreProperties>
</file>